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7" r:id="rId5"/>
    <p:sldId id="268" r:id="rId6"/>
    <p:sldId id="284" r:id="rId7"/>
    <p:sldId id="280" r:id="rId8"/>
    <p:sldId id="288" r:id="rId9"/>
    <p:sldId id="289" r:id="rId10"/>
    <p:sldId id="281" r:id="rId11"/>
    <p:sldId id="286" r:id="rId12"/>
    <p:sldId id="287" r:id="rId13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7" autoAdjust="0"/>
    <p:restoredTop sz="96395" autoAdjust="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C489FC-091A-445C-9E31-CAEC130F1AE6}" type="datetimeFigureOut">
              <a:rPr lang="nl-NL"/>
              <a:pPr>
                <a:defRPr/>
              </a:pPr>
              <a:t>18-3-2020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4E43C0-1E7E-4388-A524-C6A1A188B9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954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E43C0-1E7E-4388-A524-C6A1A188B955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29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4E43C0-1E7E-4388-A524-C6A1A188B955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08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C4CF-45DD-459B-93E8-0D8D4EAC88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0C7-1C62-4E5B-AAF3-9093AE450C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F545-27C2-42F9-B8CE-D070A855A7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70D7-37CD-4D49-B1DC-96E3217C62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4DB4-E3AD-40B4-8354-36084D71A5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EF34-07B5-48AD-9CB7-22C98B92FA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5384-6015-49AB-81CF-E758B0E87E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3658-234B-42EA-9442-B6F6282A60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4B88-B554-4871-AACE-7EE178C5FB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 userDrawn="1"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 userDrawn="1"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01BB4-494A-4665-BDE2-8319E3D5D0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 userDrawn="1"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 userDrawn="1"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beeldingsresultaat voor future city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6" b="18522"/>
          <a:stretch/>
        </p:blipFill>
        <p:spPr bwMode="auto">
          <a:xfrm>
            <a:off x="0" y="2544150"/>
            <a:ext cx="12192000" cy="33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431800"/>
            <a:ext cx="9144000" cy="1295400"/>
          </a:xfrm>
        </p:spPr>
        <p:txBody>
          <a:bodyPr/>
          <a:lstStyle/>
          <a:p>
            <a:r>
              <a:rPr lang="nl-NL" sz="5400" b="1" dirty="0" smtClean="0"/>
              <a:t>Opstart IBS</a:t>
            </a:r>
            <a:br>
              <a:rPr lang="nl-NL" sz="5400" b="1" dirty="0" smtClean="0"/>
            </a:br>
            <a:r>
              <a:rPr lang="nl-NL" sz="5400" b="1" dirty="0" smtClean="0"/>
              <a:t>De stad van de toekomst</a:t>
            </a:r>
            <a:endParaRPr lang="nl-NL" sz="54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1911646"/>
            <a:ext cx="9144000" cy="1655762"/>
          </a:xfrm>
        </p:spPr>
        <p:txBody>
          <a:bodyPr/>
          <a:lstStyle/>
          <a:p>
            <a:r>
              <a:rPr lang="nl-NL" dirty="0" smtClean="0"/>
              <a:t>Leerjaar 3 - periode 3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77270"/>
            <a:ext cx="10515600" cy="4351338"/>
          </a:xfrm>
        </p:spPr>
        <p:txBody>
          <a:bodyPr/>
          <a:lstStyle/>
          <a:p>
            <a:r>
              <a:rPr lang="nl-NL" dirty="0" smtClean="0"/>
              <a:t>Planning periode</a:t>
            </a:r>
          </a:p>
          <a:p>
            <a:r>
              <a:rPr lang="nl-NL" dirty="0" smtClean="0"/>
              <a:t>IBS De stad van de toekomst</a:t>
            </a:r>
          </a:p>
          <a:p>
            <a:r>
              <a:rPr lang="nl-NL" dirty="0" smtClean="0"/>
              <a:t>Toetsing </a:t>
            </a:r>
          </a:p>
          <a:p>
            <a:r>
              <a:rPr lang="nl-NL" dirty="0" smtClean="0"/>
              <a:t>Portfolio </a:t>
            </a:r>
          </a:p>
          <a:p>
            <a:r>
              <a:rPr lang="nl-NL" dirty="0" smtClean="0"/>
              <a:t>Afstudeerstage</a:t>
            </a:r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03303"/>
            <a:ext cx="10515600" cy="1325563"/>
          </a:xfrm>
        </p:spPr>
        <p:txBody>
          <a:bodyPr/>
          <a:lstStyle/>
          <a:p>
            <a:r>
              <a:rPr lang="nl-NL" dirty="0" smtClean="0"/>
              <a:t>Planning periode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326667"/>
              </p:ext>
            </p:extLst>
          </p:nvPr>
        </p:nvGraphicFramePr>
        <p:xfrm>
          <a:off x="4397466" y="303303"/>
          <a:ext cx="7289800" cy="563425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37746">
                  <a:extLst>
                    <a:ext uri="{9D8B030D-6E8A-4147-A177-3AD203B41FA5}">
                      <a16:colId xmlns:a16="http://schemas.microsoft.com/office/drawing/2014/main" val="1235615"/>
                    </a:ext>
                  </a:extLst>
                </a:gridCol>
                <a:gridCol w="6452054">
                  <a:extLst>
                    <a:ext uri="{9D8B030D-6E8A-4147-A177-3AD203B41FA5}">
                      <a16:colId xmlns:a16="http://schemas.microsoft.com/office/drawing/2014/main" val="1549097228"/>
                    </a:ext>
                  </a:extLst>
                </a:gridCol>
              </a:tblGrid>
              <a:tr h="249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Lesweek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Belangrijke momenten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4197978138"/>
                  </a:ext>
                </a:extLst>
              </a:tr>
              <a:tr h="722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dirty="0">
                          <a:solidFill>
                            <a:srgbClr val="FF0000"/>
                          </a:solidFill>
                          <a:effectLst/>
                        </a:rPr>
                        <a:t>Portfolio herkansing periode 1 (5 feb)</a:t>
                      </a:r>
                      <a:endParaRPr lang="nl-NL" sz="105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Verantwoording persoonlijke leerdoelen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1948209741"/>
                  </a:ext>
                </a:extLst>
              </a:tr>
              <a:tr h="249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2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LA 1 Uitdagingen versie 1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1942299383"/>
                  </a:ext>
                </a:extLst>
              </a:tr>
              <a:tr h="494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3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b="1" i="1" dirty="0">
                          <a:solidFill>
                            <a:srgbClr val="FF0000"/>
                          </a:solidFill>
                          <a:effectLst/>
                        </a:rPr>
                        <a:t>Herkansing IBS periode 1 (19 feb)</a:t>
                      </a:r>
                      <a:endParaRPr lang="nl-NL" sz="1050" b="1" i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LA 1 Uitdagingen versie 2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1613033351"/>
                  </a:ext>
                </a:extLst>
              </a:tr>
              <a:tr h="251311">
                <a:tc gridSpan="2">
                  <a:txBody>
                    <a:bodyPr/>
                    <a:lstStyle/>
                    <a:p>
                      <a:pPr algn="ctr"/>
                      <a:r>
                        <a:rPr lang="nl-NL" sz="1600" b="0" i="1" dirty="0" smtClean="0"/>
                        <a:t>Carnavalsvakantie</a:t>
                      </a:r>
                      <a:endParaRPr lang="nl-NL" sz="2000" b="0" i="1" dirty="0"/>
                    </a:p>
                  </a:txBody>
                  <a:tcPr marL="9141" marR="9141" marT="9141" marB="9141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057058"/>
                  </a:ext>
                </a:extLst>
              </a:tr>
              <a:tr h="739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4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Kennisplein</a:t>
                      </a:r>
                      <a:endParaRPr lang="nl-NL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Tussentijdse evaluatie</a:t>
                      </a:r>
                      <a:endParaRPr lang="nl-NL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LA 2 T&amp;O versie 1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1750581076"/>
                  </a:ext>
                </a:extLst>
              </a:tr>
              <a:tr h="249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5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LA 2 T&amp;O versie 2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2549388833"/>
                  </a:ext>
                </a:extLst>
              </a:tr>
              <a:tr h="494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6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Excursie</a:t>
                      </a:r>
                      <a:endParaRPr lang="nl-NL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LA 3 Visie versie 1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883550754"/>
                  </a:ext>
                </a:extLst>
              </a:tr>
              <a:tr h="249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7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LA 3 Visie versie 2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1895414457"/>
                  </a:ext>
                </a:extLst>
              </a:tr>
              <a:tr h="739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8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strike="sngStrike" dirty="0">
                          <a:effectLst/>
                        </a:rPr>
                        <a:t>Seminar (1 april</a:t>
                      </a:r>
                      <a:r>
                        <a:rPr lang="nl-NL" sz="1400" strike="sngStrike" dirty="0" smtClean="0">
                          <a:effectLst/>
                        </a:rPr>
                        <a:t>) </a:t>
                      </a:r>
                      <a:r>
                        <a:rPr lang="nl-NL" sz="1400" b="1" i="1" dirty="0" smtClean="0">
                          <a:solidFill>
                            <a:srgbClr val="FF0000"/>
                          </a:solidFill>
                          <a:effectLst/>
                        </a:rPr>
                        <a:t>GEANNULEERD</a:t>
                      </a:r>
                      <a:endParaRPr lang="nl-NL" sz="105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Portfolio deadline (3 april)</a:t>
                      </a:r>
                      <a:endParaRPr lang="nl-NL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Evaluatie persoonlijke leerdoelen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1272066669"/>
                  </a:ext>
                </a:extLst>
              </a:tr>
              <a:tr h="494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9</a:t>
                      </a:r>
                      <a:endParaRPr lang="nl-NL" sz="10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Visiedocument (8 april)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Kennistoets </a:t>
                      </a:r>
                      <a:r>
                        <a:rPr lang="nl-NL" sz="1400" dirty="0">
                          <a:effectLst/>
                        </a:rPr>
                        <a:t>(9 april</a:t>
                      </a:r>
                      <a:r>
                        <a:rPr lang="nl-NL" sz="1400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Herkansing portfolio deadline (9 april)</a:t>
                      </a:r>
                      <a:endParaRPr lang="nl-NL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Eindgesprek (volgens planning)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3675721272"/>
                  </a:ext>
                </a:extLst>
              </a:tr>
              <a:tr h="249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10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r>
                        <a:rPr lang="nl-NL" sz="1400" dirty="0" smtClean="0">
                          <a:effectLst/>
                        </a:rPr>
                        <a:t>Herkansing IBS periode 3</a:t>
                      </a:r>
                      <a:endParaRPr lang="nl-NL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" marR="9141" marT="9141" marB="9141" anchor="ctr"/>
                </a:tc>
                <a:extLst>
                  <a:ext uri="{0D108BD9-81ED-4DB2-BD59-A6C34878D82A}">
                    <a16:rowId xmlns:a16="http://schemas.microsoft.com/office/drawing/2014/main" val="380449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7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 smtClean="0"/>
              <a:t>IBS De stad van de toekomst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4"/>
            <a:ext cx="10515600" cy="4597753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nl-NL" dirty="0" smtClean="0"/>
              <a:t>Eindresultaat: Schrijven visiedocument voor de stad van de toekomst (2040/2050) 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 smtClean="0"/>
              <a:t>In kaart brengen maatschappelijke/uitdagingen problemen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dirty="0" smtClean="0"/>
              <a:t>Trends en ontwikkelingen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 smtClean="0"/>
              <a:t>Best practice (incl. georganiseerde excursie)</a:t>
            </a:r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dirty="0" smtClean="0"/>
              <a:t>Visie</a:t>
            </a:r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0" lvl="1" indent="0">
              <a:spcBef>
                <a:spcPts val="1000"/>
              </a:spcBef>
              <a:buNone/>
            </a:pPr>
            <a:r>
              <a:rPr lang="nl-NL" sz="2400" i="1" dirty="0" smtClean="0"/>
              <a:t>Visiedocument ontwikkel je in groepen (min. </a:t>
            </a:r>
            <a:r>
              <a:rPr lang="nl-NL" i="1" dirty="0"/>
              <a:t>2</a:t>
            </a:r>
            <a:r>
              <a:rPr lang="nl-NL" sz="2400" i="1" dirty="0" smtClean="0"/>
              <a:t>, max. 5) en binnen je specialisatie.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/>
            </a:r>
            <a:br>
              <a:rPr lang="nl-NL" sz="2400" dirty="0"/>
            </a:br>
            <a:endParaRPr lang="nl-NL" sz="2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1026" name="Picture 2" descr="Afbeeldingsresultaat voor visi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9"/>
          <a:stretch/>
        </p:blipFill>
        <p:spPr bwMode="auto">
          <a:xfrm>
            <a:off x="9908519" y="4512129"/>
            <a:ext cx="2283481" cy="16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 smtClean="0"/>
              <a:t>IBS De stad van de toekomst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2052" name="Picture 4" descr="Afbeeldingsresultaat voor robotic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67" y="2401141"/>
            <a:ext cx="3260956" cy="2175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sustainable development goal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91" y="2401141"/>
            <a:ext cx="3817908" cy="2175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642332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nl-NL" dirty="0" smtClean="0"/>
              <a:t>Algemene leerlijn</a:t>
            </a:r>
          </a:p>
        </p:txBody>
      </p:sp>
      <p:pic>
        <p:nvPicPr>
          <p:cNvPr id="2058" name="Picture 10" descr="Afbeeldingsresultaat voor fourth industrial revolution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37" y="2401141"/>
            <a:ext cx="3172562" cy="2175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 smtClean="0"/>
              <a:t>IBS De stad van de toekomst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191866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nl-NL" dirty="0" smtClean="0"/>
              <a:t>Excursie (week 6)</a:t>
            </a:r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342900" lvl="1" indent="-342900">
              <a:spcBef>
                <a:spcPts val="1000"/>
              </a:spcBef>
            </a:pPr>
            <a:r>
              <a:rPr lang="nl-NL" dirty="0" smtClean="0"/>
              <a:t>Binnen het thema van de IBS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dirty="0" smtClean="0"/>
              <a:t>O.a. als voorbereiding op proeve van bekwaamheid</a:t>
            </a:r>
          </a:p>
          <a:p>
            <a:pPr marL="342900" lvl="1" indent="-342900">
              <a:spcBef>
                <a:spcPts val="1000"/>
              </a:spcBef>
            </a:pPr>
            <a:r>
              <a:rPr lang="nl-NL" dirty="0" smtClean="0"/>
              <a:t>Doelgroep; je medestudenten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74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Toetsing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Kennistoets </a:t>
            </a:r>
          </a:p>
          <a:p>
            <a:r>
              <a:rPr lang="nl-NL" dirty="0" smtClean="0"/>
              <a:t>Visiedocument</a:t>
            </a:r>
          </a:p>
          <a:p>
            <a:r>
              <a:rPr lang="nl-NL" dirty="0" smtClean="0"/>
              <a:t>Eindgesprek </a:t>
            </a:r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951" y="1690687"/>
            <a:ext cx="6168871" cy="29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9178" y="139346"/>
            <a:ext cx="10515600" cy="1325563"/>
          </a:xfrm>
        </p:spPr>
        <p:txBody>
          <a:bodyPr/>
          <a:lstStyle/>
          <a:p>
            <a:r>
              <a:rPr lang="nl-NL" dirty="0" smtClean="0"/>
              <a:t>Portfolio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63309"/>
            <a:ext cx="10515600" cy="4700760"/>
          </a:xfrm>
        </p:spPr>
        <p:txBody>
          <a:bodyPr/>
          <a:lstStyle/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sp>
        <p:nvSpPr>
          <p:cNvPr id="5" name="Tekstvak 10"/>
          <p:cNvSpPr txBox="1"/>
          <p:nvPr/>
        </p:nvSpPr>
        <p:spPr>
          <a:xfrm>
            <a:off x="838200" y="1363309"/>
            <a:ext cx="8324007" cy="29140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Leerarrangementen </a:t>
            </a:r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leerarrangementen die bij dit IBS horen zijn: </a:t>
            </a:r>
            <a:endParaRPr lang="nl-N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r>
              <a:rPr lang="nl-NL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Uitdagingen </a:t>
            </a: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T&amp;O</a:t>
            </a: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Visie</a:t>
            </a: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nl-NL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Specialisatie</a:t>
            </a: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b="1" dirty="0"/>
              <a:t>Feedback</a:t>
            </a:r>
          </a:p>
          <a:p>
            <a:r>
              <a:rPr lang="nl-NL" dirty="0"/>
              <a:t>minimaal </a:t>
            </a:r>
            <a:r>
              <a:rPr lang="nl-NL" u="sng" dirty="0"/>
              <a:t>6x feedback </a:t>
            </a:r>
            <a:r>
              <a:rPr lang="nl-NL" dirty="0"/>
              <a:t>op het niveau </a:t>
            </a:r>
            <a:r>
              <a:rPr lang="nl-NL" u="sng" dirty="0"/>
              <a:t>verbetering</a:t>
            </a:r>
            <a:endParaRPr lang="nl-NL" sz="1600" dirty="0"/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endParaRPr lang="nl-NL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Afstudeerstage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1233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Aandacht voor tijdens de periode</a:t>
            </a:r>
          </a:p>
          <a:p>
            <a:pPr marL="0" indent="0">
              <a:buNone/>
            </a:pPr>
            <a:r>
              <a:rPr lang="nl-NL" dirty="0" smtClean="0"/>
              <a:t>Deze week uitleg: opbouw dossier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Bij vragen, stel ze aan je coach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Je kan pas starten aan je afstudeerstage:</a:t>
            </a:r>
          </a:p>
          <a:p>
            <a:pPr marL="0" indent="0">
              <a:buNone/>
            </a:pPr>
            <a:r>
              <a:rPr lang="nl-NL" dirty="0" smtClean="0"/>
              <a:t>Na afronden van gehele onderwijsproces (= stageuren, documenten en onderwijsperiodes)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45E640-2CDA-4137-AE15-3E3C33034BEF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7a28104-336f-447d-946e-e305ac2bcd47"/>
    <ds:schemaRef ds:uri="34354c1b-6b8c-435b-ad50-990538c19557"/>
    <ds:schemaRef ds:uri="http://schemas.microsoft.com/office/2006/metadata/properties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C8F83BF-4DFF-494A-9E87-591D1C5247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40B08C-8E09-4270-9731-EB1073935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304</Words>
  <Application>Microsoft Office PowerPoint</Application>
  <PresentationFormat>Breedbeeld</PresentationFormat>
  <Paragraphs>87</Paragraphs>
  <Slides>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Kantoorthema</vt:lpstr>
      <vt:lpstr>Opstart IBS De stad van de toekomst</vt:lpstr>
      <vt:lpstr>Inhoud</vt:lpstr>
      <vt:lpstr>Planning periode</vt:lpstr>
      <vt:lpstr>IBS De stad van de toekomst</vt:lpstr>
      <vt:lpstr>IBS De stad van de toekomst</vt:lpstr>
      <vt:lpstr>IBS De stad van de toekomst</vt:lpstr>
      <vt:lpstr>Toetsing</vt:lpstr>
      <vt:lpstr>Portfolio</vt:lpstr>
      <vt:lpstr>Afstudeerstage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Thomas Noordeloos</cp:lastModifiedBy>
  <cp:revision>101</cp:revision>
  <dcterms:created xsi:type="dcterms:W3CDTF">2015-02-09T20:38:33Z</dcterms:created>
  <dcterms:modified xsi:type="dcterms:W3CDTF">2020-03-18T11:55:25Z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